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7"/>
  </p:notesMasterIdLst>
  <p:sldIdLst>
    <p:sldId id="269" r:id="rId4"/>
    <p:sldId id="626" r:id="rId5"/>
    <p:sldId id="964" r:id="rId6"/>
    <p:sldId id="655" r:id="rId7"/>
    <p:sldId id="271" r:id="rId8"/>
    <p:sldId id="965" r:id="rId9"/>
    <p:sldId id="966" r:id="rId10"/>
    <p:sldId id="967" r:id="rId11"/>
    <p:sldId id="968" r:id="rId12"/>
    <p:sldId id="969" r:id="rId13"/>
    <p:sldId id="970" r:id="rId14"/>
    <p:sldId id="656" r:id="rId15"/>
    <p:sldId id="571" r:id="rId16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63" d="100"/>
          <a:sy n="63" d="100"/>
        </p:scale>
        <p:origin x="1242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28.10.2019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624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464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596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4203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888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060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604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2BE94A-A92E-431C-8D5C-6E5C71664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59754"/>
            <a:ext cx="18288000" cy="3647375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05967" y="6418302"/>
            <a:ext cx="12399329" cy="11017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NY top </a:t>
            </a:r>
            <a:r>
              <a:rPr lang="en-US" sz="6600" b="1" dirty="0" err="1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zipcodes</a:t>
            </a:r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 Time Series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718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45542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0E8ABC4-6B2F-46EF-8FB2-BA27ED2A4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9"/>
    </mc:Choice>
    <mc:Fallback>
      <p:transition spd="slow" advTm="19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11206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fitting model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24E45-0522-4A33-889D-C56AC004D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996" y="2400300"/>
            <a:ext cx="10092008" cy="652137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B28E87-73CC-4970-9DAE-F3550D44C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7"/>
    </mc:Choice>
    <mc:Fallback>
      <p:transition spd="slow" advTm="9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7429501" cy="1962076"/>
          </a:xfrm>
        </p:spPr>
        <p:txBody>
          <a:bodyPr/>
          <a:lstStyle/>
          <a:p>
            <a:r>
              <a:rPr lang="en-US" dirty="0"/>
              <a:t>11206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5-year prediction SARIMA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2C72B-9DCD-42B1-9AFE-A2980BBE8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217" y="2171700"/>
            <a:ext cx="10773566" cy="776783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6141F6-48BB-4306-A01D-D5AE540BC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4"/>
    </mc:Choice>
    <mc:Fallback>
      <p:transition spd="slow" advTm="10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future work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12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3058048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wide confident interval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634174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 err="1">
                  <a:latin typeface="+mj-lt"/>
                </a:rPr>
                <a:t>additional</a:t>
              </a:r>
              <a:r>
                <a:rPr lang="es-ES" sz="3600" dirty="0">
                  <a:latin typeface="+mj-lt"/>
                </a:rPr>
                <a:t> </a:t>
              </a:r>
              <a:r>
                <a:rPr lang="es-ES" sz="3600" dirty="0" err="1">
                  <a:latin typeface="+mj-lt"/>
                </a:rPr>
                <a:t>models</a:t>
              </a:r>
              <a:r>
                <a:rPr lang="es-ES" sz="3600" dirty="0">
                  <a:latin typeface="+mj-lt"/>
                </a:rPr>
                <a:t> </a:t>
              </a:r>
              <a:r>
                <a:rPr lang="es-ES" sz="3600" dirty="0" err="1">
                  <a:latin typeface="+mj-lt"/>
                </a:rPr>
                <a:t>required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6210300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modelling additional </a:t>
              </a:r>
              <a:r>
                <a:rPr lang="en-US" sz="3600" dirty="0" err="1">
                  <a:latin typeface="+mj-lt"/>
                </a:rPr>
                <a:t>zipcodes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6AD9FDE-80BC-491D-922D-14037C5FD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8"/>
    </mc:Choice>
    <mc:Fallback>
      <p:transition spd="slow" advTm="1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F6258E-A1A6-4E7C-987A-9A11531A6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2"/>
    </mc:Choice>
    <mc:Fallback>
      <p:transition spd="slow" advTm="8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3CB9A9-068C-4038-B81D-FC9DD021C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9"/>
    </mc:Choice>
    <mc:Fallback>
      <p:transition spd="slow" advTm="10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49D5-C3D2-4C60-A2D1-3C1F676A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5BBB6-FA59-4A5B-A2DC-5C689AA827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ADF6BDD-8613-4FFF-823F-C3EB3518FD11}"/>
              </a:ext>
            </a:extLst>
          </p:cNvPr>
          <p:cNvGrpSpPr/>
          <p:nvPr/>
        </p:nvGrpSpPr>
        <p:grpSpPr>
          <a:xfrm>
            <a:off x="1872025" y="3350734"/>
            <a:ext cx="7319273" cy="725966"/>
            <a:chOff x="8534400" y="2798720"/>
            <a:chExt cx="7319273" cy="72596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1F09D97-2625-4B92-BBAF-9316E07DF848}"/>
                </a:ext>
              </a:extLst>
            </p:cNvPr>
            <p:cNvSpPr txBox="1"/>
            <p:nvPr/>
          </p:nvSpPr>
          <p:spPr>
            <a:xfrm>
              <a:off x="9628058" y="2798720"/>
              <a:ext cx="62256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increasing relocations</a:t>
              </a:r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id="{9F10B9E9-E394-4E7F-8136-DE3B904184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2798720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97EBACF-BBD4-471F-B5F2-2BC777F739CE}"/>
              </a:ext>
            </a:extLst>
          </p:cNvPr>
          <p:cNvGrpSpPr/>
          <p:nvPr/>
        </p:nvGrpSpPr>
        <p:grpSpPr>
          <a:xfrm>
            <a:off x="1872025" y="4833281"/>
            <a:ext cx="7319273" cy="725966"/>
            <a:chOff x="8534400" y="4625062"/>
            <a:chExt cx="7319273" cy="725966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2C55FCA-5BA1-488D-9C54-D93226CD458F}"/>
                </a:ext>
              </a:extLst>
            </p:cNvPr>
            <p:cNvSpPr txBox="1"/>
            <p:nvPr/>
          </p:nvSpPr>
          <p:spPr>
            <a:xfrm>
              <a:off x="9628059" y="4625062"/>
              <a:ext cx="6225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renting vs. buying</a:t>
              </a:r>
            </a:p>
          </p:txBody>
        </p:sp>
        <p:sp>
          <p:nvSpPr>
            <p:cNvPr id="188" name="Freeform 70">
              <a:extLst>
                <a:ext uri="{FF2B5EF4-FFF2-40B4-BE49-F238E27FC236}">
                  <a16:creationId xmlns:a16="http://schemas.microsoft.com/office/drawing/2014/main" id="{7E8600F8-C54F-434A-90C5-9CF753E20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4625062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C33B2A1-72F0-47EB-881C-AEB9AA13FDC7}"/>
              </a:ext>
            </a:extLst>
          </p:cNvPr>
          <p:cNvGrpSpPr/>
          <p:nvPr/>
        </p:nvGrpSpPr>
        <p:grpSpPr>
          <a:xfrm>
            <a:off x="1872025" y="6286500"/>
            <a:ext cx="7592459" cy="725966"/>
            <a:chOff x="8534400" y="6447717"/>
            <a:chExt cx="7592459" cy="725966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5167D19D-F149-48C9-8CA2-48DEE7DCE6CA}"/>
                </a:ext>
              </a:extLst>
            </p:cNvPr>
            <p:cNvSpPr txBox="1"/>
            <p:nvPr/>
          </p:nvSpPr>
          <p:spPr>
            <a:xfrm>
              <a:off x="9628058" y="6447717"/>
              <a:ext cx="6498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optimize commuting time / ROI</a:t>
              </a:r>
            </a:p>
          </p:txBody>
        </p:sp>
        <p:sp>
          <p:nvSpPr>
            <p:cNvPr id="192" name="Freeform 70">
              <a:extLst>
                <a:ext uri="{FF2B5EF4-FFF2-40B4-BE49-F238E27FC236}">
                  <a16:creationId xmlns:a16="http://schemas.microsoft.com/office/drawing/2014/main" id="{15678E50-DF89-4B16-A9C7-78993F8C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4400" y="6447717"/>
              <a:ext cx="725966" cy="725966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168 h 176"/>
                <a:gd name="T12" fmla="*/ 8 w 176"/>
                <a:gd name="T13" fmla="*/ 88 h 176"/>
                <a:gd name="T14" fmla="*/ 88 w 176"/>
                <a:gd name="T15" fmla="*/ 8 h 176"/>
                <a:gd name="T16" fmla="*/ 168 w 176"/>
                <a:gd name="T17" fmla="*/ 88 h 176"/>
                <a:gd name="T18" fmla="*/ 88 w 176"/>
                <a:gd name="T19" fmla="*/ 168 h 176"/>
                <a:gd name="T20" fmla="*/ 100 w 176"/>
                <a:gd name="T21" fmla="*/ 72 h 176"/>
                <a:gd name="T22" fmla="*/ 86 w 176"/>
                <a:gd name="T23" fmla="*/ 36 h 176"/>
                <a:gd name="T24" fmla="*/ 72 w 176"/>
                <a:gd name="T25" fmla="*/ 72 h 176"/>
                <a:gd name="T26" fmla="*/ 36 w 176"/>
                <a:gd name="T27" fmla="*/ 72 h 176"/>
                <a:gd name="T28" fmla="*/ 66 w 176"/>
                <a:gd name="T29" fmla="*/ 95 h 176"/>
                <a:gd name="T30" fmla="*/ 52 w 176"/>
                <a:gd name="T31" fmla="*/ 136 h 176"/>
                <a:gd name="T32" fmla="*/ 86 w 176"/>
                <a:gd name="T33" fmla="*/ 111 h 176"/>
                <a:gd name="T34" fmla="*/ 120 w 176"/>
                <a:gd name="T35" fmla="*/ 136 h 176"/>
                <a:gd name="T36" fmla="*/ 106 w 176"/>
                <a:gd name="T37" fmla="*/ 95 h 176"/>
                <a:gd name="T38" fmla="*/ 136 w 176"/>
                <a:gd name="T39" fmla="*/ 72 h 176"/>
                <a:gd name="T40" fmla="*/ 100 w 176"/>
                <a:gd name="T41" fmla="*/ 72 h 176"/>
                <a:gd name="T42" fmla="*/ 99 w 176"/>
                <a:gd name="T43" fmla="*/ 97 h 176"/>
                <a:gd name="T44" fmla="*/ 105 w 176"/>
                <a:gd name="T45" fmla="*/ 114 h 176"/>
                <a:gd name="T46" fmla="*/ 91 w 176"/>
                <a:gd name="T47" fmla="*/ 104 h 176"/>
                <a:gd name="T48" fmla="*/ 86 w 176"/>
                <a:gd name="T49" fmla="*/ 101 h 176"/>
                <a:gd name="T50" fmla="*/ 81 w 176"/>
                <a:gd name="T51" fmla="*/ 104 h 176"/>
                <a:gd name="T52" fmla="*/ 67 w 176"/>
                <a:gd name="T53" fmla="*/ 114 h 176"/>
                <a:gd name="T54" fmla="*/ 73 w 176"/>
                <a:gd name="T55" fmla="*/ 97 h 176"/>
                <a:gd name="T56" fmla="*/ 75 w 176"/>
                <a:gd name="T57" fmla="*/ 92 h 176"/>
                <a:gd name="T58" fmla="*/ 70 w 176"/>
                <a:gd name="T59" fmla="*/ 89 h 176"/>
                <a:gd name="T60" fmla="*/ 59 w 176"/>
                <a:gd name="T61" fmla="*/ 80 h 176"/>
                <a:gd name="T62" fmla="*/ 78 w 176"/>
                <a:gd name="T63" fmla="*/ 80 h 176"/>
                <a:gd name="T64" fmla="*/ 80 w 176"/>
                <a:gd name="T65" fmla="*/ 75 h 176"/>
                <a:gd name="T66" fmla="*/ 86 w 176"/>
                <a:gd name="T67" fmla="*/ 58 h 176"/>
                <a:gd name="T68" fmla="*/ 92 w 176"/>
                <a:gd name="T69" fmla="*/ 75 h 176"/>
                <a:gd name="T70" fmla="*/ 94 w 176"/>
                <a:gd name="T71" fmla="*/ 80 h 176"/>
                <a:gd name="T72" fmla="*/ 113 w 176"/>
                <a:gd name="T73" fmla="*/ 80 h 176"/>
                <a:gd name="T74" fmla="*/ 102 w 176"/>
                <a:gd name="T75" fmla="*/ 89 h 176"/>
                <a:gd name="T76" fmla="*/ 97 w 176"/>
                <a:gd name="T77" fmla="*/ 92 h 176"/>
                <a:gd name="T78" fmla="*/ 99 w 176"/>
                <a:gd name="T79" fmla="*/ 9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moveTo>
                    <a:pt x="100" y="72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36" y="72"/>
                    <a:pt x="136" y="72"/>
                    <a:pt x="136" y="72"/>
                  </a:cubicBezTo>
                  <a:lnTo>
                    <a:pt x="100" y="72"/>
                  </a:lnTo>
                  <a:close/>
                  <a:moveTo>
                    <a:pt x="99" y="97"/>
                  </a:moveTo>
                  <a:cubicBezTo>
                    <a:pt x="105" y="114"/>
                    <a:pt x="105" y="114"/>
                    <a:pt x="105" y="11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86" y="101"/>
                    <a:pt x="86" y="101"/>
                    <a:pt x="86" y="101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59" y="80"/>
                    <a:pt x="59" y="80"/>
                    <a:pt x="59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2" y="89"/>
                    <a:pt x="102" y="89"/>
                    <a:pt x="102" y="89"/>
                  </a:cubicBezTo>
                  <a:cubicBezTo>
                    <a:pt x="97" y="92"/>
                    <a:pt x="97" y="92"/>
                    <a:pt x="97" y="92"/>
                  </a:cubicBezTo>
                  <a:lnTo>
                    <a:pt x="99" y="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pic>
        <p:nvPicPr>
          <p:cNvPr id="193" name="Picture 2" descr="Rent vs Buy">
            <a:extLst>
              <a:ext uri="{FF2B5EF4-FFF2-40B4-BE49-F238E27FC236}">
                <a16:creationId xmlns:a16="http://schemas.microsoft.com/office/drawing/2014/main" id="{8615AF18-ABF7-4DC8-9B30-93B067D86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984746"/>
            <a:ext cx="65151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C84C758-D809-420F-AD1C-BE235B3AF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3271"/>
      </p:ext>
    </p:extLst>
  </p:cSld>
  <p:clrMapOvr>
    <a:masterClrMapping/>
  </p:clrMapOvr>
  <p:transition spd="med" advTm="1517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9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0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 p14:presetBounceEnd="73333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3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8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4191000" y="2074591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4191000" y="5475354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commuting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 &lt; 45 minutes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4191000" y="7200900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10-year </a:t>
              </a:r>
              <a:r>
                <a:rPr lang="en-US" sz="3600" dirty="0">
                  <a:latin typeface="+mj-lt"/>
                </a:rPr>
                <a:t>ROI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440E00-E0EF-405A-ADE5-35D932EAB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2019300"/>
            <a:ext cx="4552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3F4673D-C135-4572-98A5-1EA40E081C78}"/>
              </a:ext>
            </a:extLst>
          </p:cNvPr>
          <p:cNvGrpSpPr/>
          <p:nvPr/>
        </p:nvGrpSpPr>
        <p:grpSpPr>
          <a:xfrm>
            <a:off x="4191000" y="3749807"/>
            <a:ext cx="10884555" cy="1442840"/>
            <a:chOff x="3429000" y="3046511"/>
            <a:chExt cx="10884555" cy="1442840"/>
          </a:xfrm>
        </p:grpSpPr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FC814C4A-E809-48A8-A11A-A86BF88A8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2CA45DF-E2EB-4720-80D4-18D9BE9F3613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NY, NJ, CT - UNHQ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622C4C9-5379-49AC-8E7B-25079D079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58"/>
    </mc:Choice>
    <mc:Fallback>
      <p:transition spd="slow" advTm="3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commuting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distance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5F93C6-2408-47A2-B945-B757B6BEB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5201" y="2182169"/>
            <a:ext cx="12517597" cy="7525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D23BEA-436B-41EF-94B3-CB12D9F5A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66"/>
    </mc:Choice>
    <mc:Fallback>
      <p:transition spd="slow" advTm="2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10-year ROI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E644A-707D-4D9A-BCB4-4514C1361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491" y="2208841"/>
            <a:ext cx="12489018" cy="750674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83654D2-AA8D-4D03-921F-382466280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1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11"/>
    </mc:Choice>
    <mc:Fallback>
      <p:transition spd="slow" advTm="19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7810501" cy="1338828"/>
          </a:xfrm>
        </p:spPr>
        <p:txBody>
          <a:bodyPr/>
          <a:lstStyle/>
          <a:p>
            <a:r>
              <a:rPr lang="en-US" dirty="0"/>
              <a:t>top </a:t>
            </a:r>
            <a:r>
              <a:rPr lang="en-US" dirty="0" err="1"/>
              <a:t>zipcodes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distance – ROI Index (DRI)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A7E2C-7937-4A13-9DB6-214CD84E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08841"/>
            <a:ext cx="12489018" cy="7506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6880D-CDF6-4644-A33B-3041710317EC}"/>
              </a:ext>
            </a:extLst>
          </p:cNvPr>
          <p:cNvSpPr txBox="1"/>
          <p:nvPr/>
        </p:nvSpPr>
        <p:spPr>
          <a:xfrm>
            <a:off x="13402761" y="3327886"/>
            <a:ext cx="48852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Top 5</a:t>
            </a:r>
          </a:p>
          <a:p>
            <a:endParaRPr lang="en-US" sz="3600" b="1" u="sng" dirty="0"/>
          </a:p>
          <a:p>
            <a:r>
              <a:rPr lang="en-US" sz="3600" b="1" dirty="0"/>
              <a:t>Astoria</a:t>
            </a:r>
          </a:p>
          <a:p>
            <a:r>
              <a:rPr lang="en-US" dirty="0"/>
              <a:t>11101: 26m – 87% (91)</a:t>
            </a:r>
            <a:endParaRPr lang="en-US" sz="3600" b="1" dirty="0"/>
          </a:p>
          <a:p>
            <a:endParaRPr lang="en-US" sz="3600" b="1" dirty="0"/>
          </a:p>
          <a:p>
            <a:r>
              <a:rPr lang="en-US" sz="3600" b="1" dirty="0"/>
              <a:t>Brooklyn</a:t>
            </a:r>
          </a:p>
          <a:p>
            <a:r>
              <a:rPr lang="en-US" dirty="0">
                <a:solidFill>
                  <a:srgbClr val="C00000"/>
                </a:solidFill>
              </a:rPr>
              <a:t>11206: 37m – 93% (96)</a:t>
            </a:r>
          </a:p>
          <a:p>
            <a:r>
              <a:rPr lang="en-US" dirty="0"/>
              <a:t>11222: 36m – 91% (94)</a:t>
            </a:r>
          </a:p>
          <a:p>
            <a:r>
              <a:rPr lang="en-US" dirty="0"/>
              <a:t>11211: 41m – 82% (84)</a:t>
            </a:r>
          </a:p>
          <a:p>
            <a:r>
              <a:rPr lang="en-US" dirty="0"/>
              <a:t>11249: 40m – 87% (86)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21EB6E-9688-4A17-A131-EFA1FCCC2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7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4"/>
    </mc:Choice>
    <mc:Fallback>
      <p:transition spd="slow" advTm="1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monthly price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9F8B7-4143-4C82-9039-18CD75FA1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27" y="2552700"/>
            <a:ext cx="15019145" cy="61343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6AA8E9-5F58-4FB7-9486-DEC42CDE4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85"/>
    </mc:Choice>
    <mc:Fallback>
      <p:transition spd="slow" advTm="23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5829299" cy="1338828"/>
          </a:xfrm>
        </p:spPr>
        <p:txBody>
          <a:bodyPr/>
          <a:lstStyle/>
          <a:p>
            <a:r>
              <a:rPr lang="en-US" dirty="0"/>
              <a:t>analysis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yearly / monthly ROI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D4B17-E91C-4953-AA85-C5A4111B1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70"/>
          <a:stretch/>
        </p:blipFill>
        <p:spPr>
          <a:xfrm>
            <a:off x="4191001" y="2095500"/>
            <a:ext cx="9448799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9DC1B-82AA-4BF1-A594-587E7C49E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6019800"/>
            <a:ext cx="9658158" cy="400699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78D5424-6DF7-4D09-9445-114326ED2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90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1"/>
    </mc:Choice>
    <mc:Fallback>
      <p:transition spd="slow" advTm="1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10205</TotalTime>
  <Words>178</Words>
  <Application>Microsoft Office PowerPoint</Application>
  <PresentationFormat>Custom</PresentationFormat>
  <Paragraphs>65</Paragraphs>
  <Slides>13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problem</vt:lpstr>
      <vt:lpstr>the project</vt:lpstr>
      <vt:lpstr>top zipcodes commuting distance</vt:lpstr>
      <vt:lpstr>top zipcodes 10-year ROI</vt:lpstr>
      <vt:lpstr>top zipcodes distance – ROI Index (DRI)</vt:lpstr>
      <vt:lpstr>analysis monthly price</vt:lpstr>
      <vt:lpstr>analysis yearly / monthly ROI</vt:lpstr>
      <vt:lpstr>11206 fitting model</vt:lpstr>
      <vt:lpstr>11206 5-year prediction SARIMA</vt:lpstr>
      <vt:lpstr>recommendations future work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 top zipcodes Time Series</dc:title>
  <dc:creator>Bartolomé Molina</dc:creator>
  <cp:lastModifiedBy>Bartolomé Molina</cp:lastModifiedBy>
  <cp:revision>1133</cp:revision>
  <cp:lastPrinted>2019-06-22T02:40:42Z</cp:lastPrinted>
  <dcterms:created xsi:type="dcterms:W3CDTF">2015-01-20T11:47:48Z</dcterms:created>
  <dcterms:modified xsi:type="dcterms:W3CDTF">2019-10-28T13:58:10Z</dcterms:modified>
</cp:coreProperties>
</file>